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264" r:id="rId2"/>
    <p:sldId id="286" r:id="rId3"/>
    <p:sldId id="285" r:id="rId4"/>
    <p:sldId id="266" r:id="rId5"/>
    <p:sldId id="276" r:id="rId6"/>
    <p:sldId id="313" r:id="rId7"/>
    <p:sldId id="311" r:id="rId8"/>
    <p:sldId id="298" r:id="rId9"/>
    <p:sldId id="288" r:id="rId10"/>
    <p:sldId id="294" r:id="rId11"/>
    <p:sldId id="297" r:id="rId12"/>
    <p:sldId id="289" r:id="rId13"/>
    <p:sldId id="292" r:id="rId14"/>
    <p:sldId id="303" r:id="rId15"/>
    <p:sldId id="302" r:id="rId16"/>
    <p:sldId id="300" r:id="rId17"/>
    <p:sldId id="299" r:id="rId18"/>
    <p:sldId id="301" r:id="rId19"/>
    <p:sldId id="310" r:id="rId20"/>
    <p:sldId id="309" r:id="rId21"/>
    <p:sldId id="305" r:id="rId22"/>
    <p:sldId id="306" r:id="rId23"/>
    <p:sldId id="307" r:id="rId24"/>
    <p:sldId id="304" r:id="rId25"/>
    <p:sldId id="308" r:id="rId26"/>
    <p:sldId id="312" r:id="rId27"/>
    <p:sldId id="315" r:id="rId28"/>
    <p:sldId id="316" r:id="rId29"/>
    <p:sldId id="287" r:id="rId3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4280" autoAdjust="0"/>
  </p:normalViewPr>
  <p:slideViewPr>
    <p:cSldViewPr showGuides="1">
      <p:cViewPr varScale="1">
        <p:scale>
          <a:sx n="95" d="100"/>
          <a:sy n="95" d="100"/>
        </p:scale>
        <p:origin x="168" y="72"/>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4/26/2024</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4/26/2024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2</a:t>
            </a:fld>
            <a:endParaRPr lang="en-US"/>
          </a:p>
        </p:txBody>
      </p:sp>
    </p:spTree>
    <p:extLst>
      <p:ext uri="{BB962C8B-B14F-4D97-AF65-F5344CB8AC3E}">
        <p14:creationId xmlns:p14="http://schemas.microsoft.com/office/powerpoint/2010/main" val="204704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4</a:t>
            </a:fld>
            <a:endParaRPr lang="en-US"/>
          </a:p>
        </p:txBody>
      </p:sp>
    </p:spTree>
    <p:extLst>
      <p:ext uri="{BB962C8B-B14F-4D97-AF65-F5344CB8AC3E}">
        <p14:creationId xmlns:p14="http://schemas.microsoft.com/office/powerpoint/2010/main" val="2646662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4/26/2024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AECB6C2-1084-4AED-A74A-DF028B0094EA}" type="datetimeFigureOut">
              <a:rPr lang="en-US"/>
              <a:t>4/26/2024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B5A30F4-0B4E-4E4B-BC36-C30CD13F4E17}" type="datetimeFigureOut">
              <a:rPr lang="en-US"/>
              <a:t>4/26/2024</a:t>
            </a:fld>
            <a:endParaRPr dirty="0"/>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1706581" indent="0">
              <a:buNone/>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DD204D1-F9BD-4643-8480-6EA41EB484F1}" type="datetimeFigureOut">
              <a:rPr lang="en-US"/>
              <a:t>4/26/2024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DD204D1-F9BD-4643-8480-6EA41EB484F1}" type="datetimeFigureOut">
              <a:rPr lang="en-US"/>
              <a:t>4/26/2024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DD204D1-F9BD-4643-8480-6EA41EB484F1}" type="datetimeFigureOut">
              <a:rPr lang="en-US"/>
              <a:t>4/26/2024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204D1-F9BD-4643-8480-6EA41EB484F1}" type="datetimeFigureOut">
              <a:rPr lang="en-US"/>
              <a:t>4/26/2024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a:t>Click to edit Master title style</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126BF754-515F-40B9-8D24-D54D5825B3D0}" type="datetimeFigureOut">
              <a:rPr lang="en-US"/>
              <a:t>4/26/2024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26BF754-515F-40B9-8D24-D54D5825B3D0}" type="datetimeFigureOut">
              <a:rPr lang="en-US"/>
              <a:t>4/26/2024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fld id="{2DD204D1-F9BD-4643-8480-6EA41EB484F1}" type="datetimeFigureOut">
              <a:rPr lang="en-US" smtClean="0"/>
              <a:pPr/>
              <a:t>4/26/2024</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2244" y="2204864"/>
            <a:ext cx="7008574" cy="2578471"/>
          </a:xfrm>
        </p:spPr>
        <p:txBody>
          <a:bodyPr>
            <a:normAutofit/>
          </a:bodyPr>
          <a:lstStyle/>
          <a:p>
            <a:r>
              <a:rPr lang="en-US" sz="8000" dirty="0" err="1">
                <a:latin typeface="Lucida Bright" panose="02040602050505020304" pitchFamily="18" charset="0"/>
              </a:rPr>
              <a:t>BookBlend</a:t>
            </a:r>
            <a:endParaRPr lang="en-US" sz="8000" dirty="0">
              <a:latin typeface="Lucida Bright" panose="02040602050505020304" pitchFamily="18" charset="0"/>
            </a:endParaRPr>
          </a:p>
        </p:txBody>
      </p:sp>
      <p:sp>
        <p:nvSpPr>
          <p:cNvPr id="3" name="Subtitle 2"/>
          <p:cNvSpPr>
            <a:spLocks noGrp="1"/>
          </p:cNvSpPr>
          <p:nvPr>
            <p:ph type="subTitle" idx="1"/>
          </p:nvPr>
        </p:nvSpPr>
        <p:spPr>
          <a:xfrm>
            <a:off x="4222204" y="620688"/>
            <a:ext cx="7008574" cy="1244600"/>
          </a:xfrm>
        </p:spPr>
        <p:txBody>
          <a:bodyPr>
            <a:noAutofit/>
          </a:bodyPr>
          <a:lstStyle/>
          <a:p>
            <a:endParaRPr lang="en-US" sz="4000" dirty="0"/>
          </a:p>
          <a:p>
            <a:r>
              <a:rPr lang="en-US" sz="4000" dirty="0">
                <a:effectLst>
                  <a:outerShdw blurRad="38100" dist="38100" dir="2700000" algn="tl">
                    <a:srgbClr val="000000">
                      <a:alpha val="43137"/>
                    </a:srgbClr>
                  </a:outerShdw>
                </a:effectLst>
                <a:latin typeface="Lucida Bright" panose="02040602050505020304" pitchFamily="18" charset="0"/>
              </a:rPr>
              <a:t>Web Development Project</a:t>
            </a: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79" y="60158"/>
            <a:ext cx="11214555" cy="1397000"/>
          </a:xfrm>
        </p:spPr>
        <p:txBody>
          <a:bodyPr>
            <a:normAutofit/>
          </a:bodyPr>
          <a:lstStyle/>
          <a:p>
            <a:pPr algn="ctr"/>
            <a:r>
              <a:rPr lang="en-US" sz="1800" dirty="0">
                <a:latin typeface="Lucida Bright" panose="02040602050505020304" pitchFamily="18" charset="0"/>
              </a:rPr>
              <a:t>The homepage features a "Latest Products" section displaying new arrivals or featured items with book covers and brief descriptions. This highlights fresh additions, enticing visitors to explore and potentially make purchases.</a:t>
            </a:r>
            <a:br>
              <a:rPr lang="en-US" sz="2400" u="sng" dirty="0">
                <a:latin typeface="Lucida Bright" panose="02040602050505020304" pitchFamily="18" charset="0"/>
              </a:rPr>
            </a:br>
            <a:endParaRPr lang="en-US" sz="24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8486" y="1628800"/>
            <a:ext cx="11051849" cy="5169042"/>
          </a:xfrm>
          <a:prstGeom prst="rect">
            <a:avLst/>
          </a:prstGeom>
        </p:spPr>
      </p:pic>
    </p:spTree>
    <p:extLst>
      <p:ext uri="{BB962C8B-B14F-4D97-AF65-F5344CB8AC3E}">
        <p14:creationId xmlns:p14="http://schemas.microsoft.com/office/powerpoint/2010/main" val="147464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a:bodyPr>
          <a:lstStyle/>
          <a:p>
            <a:pPr algn="ctr"/>
            <a:r>
              <a:rPr lang="en-US" sz="2400" u="sng" dirty="0">
                <a:latin typeface="Lucida Bright" panose="02040602050505020304" pitchFamily="18" charset="0"/>
              </a:rPr>
              <a:t>Latest Products</a:t>
            </a:r>
            <a:br>
              <a:rPr lang="en-US" sz="2400" u="sng" dirty="0">
                <a:latin typeface="Lucida Bright" panose="02040602050505020304" pitchFamily="18" charset="0"/>
              </a:rPr>
            </a:br>
            <a:endParaRPr lang="en-US" sz="24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932" y="1196752"/>
            <a:ext cx="11162958" cy="5583468"/>
          </a:xfrm>
          <a:prstGeom prst="rect">
            <a:avLst/>
          </a:prstGeom>
        </p:spPr>
      </p:pic>
    </p:spTree>
    <p:extLst>
      <p:ext uri="{BB962C8B-B14F-4D97-AF65-F5344CB8AC3E}">
        <p14:creationId xmlns:p14="http://schemas.microsoft.com/office/powerpoint/2010/main" val="49076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735" y="260648"/>
            <a:ext cx="10157354" cy="1136594"/>
          </a:xfrm>
        </p:spPr>
        <p:txBody>
          <a:bodyPr>
            <a:normAutofit/>
          </a:bodyPr>
          <a:lstStyle/>
          <a:p>
            <a:pPr algn="ctr"/>
            <a:br>
              <a:rPr lang="en-US" sz="1800" dirty="0">
                <a:latin typeface="Lucida Bright" panose="02040602050505020304" pitchFamily="18" charset="0"/>
              </a:rPr>
            </a:br>
            <a:r>
              <a:rPr lang="en-US" sz="1800" dirty="0">
                <a:latin typeface="Lucida Bright" panose="02040602050505020304" pitchFamily="18" charset="0"/>
              </a:rPr>
              <a:t>The "About Us" section on the homepage provides insight into our company's mission, values, and history. Learn about our dedication to promoting literature and enhancing the book-buying experience for all readers.</a:t>
            </a: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243" y="1397242"/>
            <a:ext cx="11252336" cy="5400600"/>
          </a:xfrm>
          <a:prstGeom prst="rect">
            <a:avLst/>
          </a:prstGeom>
        </p:spPr>
      </p:pic>
    </p:spTree>
    <p:extLst>
      <p:ext uri="{BB962C8B-B14F-4D97-AF65-F5344CB8AC3E}">
        <p14:creationId xmlns:p14="http://schemas.microsoft.com/office/powerpoint/2010/main" val="116598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804" y="82666"/>
            <a:ext cx="10873208" cy="1186094"/>
          </a:xfrm>
        </p:spPr>
        <p:txBody>
          <a:bodyPr>
            <a:normAutofit fontScale="90000"/>
          </a:bodyPr>
          <a:lstStyle/>
          <a:p>
            <a:pPr algn="ctr"/>
            <a:r>
              <a:rPr lang="en-US" sz="2000" u="sng" dirty="0">
                <a:latin typeface="Lucida Bright" panose="02040602050505020304" pitchFamily="18" charset="0"/>
              </a:rPr>
              <a:t>Client reviews </a:t>
            </a:r>
            <a:br>
              <a:rPr lang="en-US" sz="2000" u="sng" dirty="0">
                <a:latin typeface="Lucida Bright" panose="02040602050505020304" pitchFamily="18" charset="0"/>
              </a:rPr>
            </a:br>
            <a:br>
              <a:rPr lang="en-US" sz="2000" u="sng" dirty="0">
                <a:latin typeface="Lucida Bright" panose="02040602050505020304" pitchFamily="18" charset="0"/>
              </a:rPr>
            </a:br>
            <a:r>
              <a:rPr lang="en-US" sz="1600" dirty="0">
                <a:latin typeface="Lucida Bright" panose="02040602050505020304" pitchFamily="18" charset="0"/>
              </a:rPr>
              <a:t>Client reviews are valuable feedback from customers about their experience with a product or service. They provide insights into satisfaction levels, highlight strengths or areas for improvement, and influence purchasing decisions for potential customers.</a:t>
            </a: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9708" y="1340768"/>
            <a:ext cx="11329407" cy="5457074"/>
          </a:xfrm>
          <a:prstGeom prst="rect">
            <a:avLst/>
          </a:prstGeom>
        </p:spPr>
      </p:pic>
    </p:spTree>
    <p:extLst>
      <p:ext uri="{BB962C8B-B14F-4D97-AF65-F5344CB8AC3E}">
        <p14:creationId xmlns:p14="http://schemas.microsoft.com/office/powerpoint/2010/main" val="181983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fontScale="90000"/>
          </a:bodyPr>
          <a:lstStyle/>
          <a:p>
            <a:pPr algn="ctr"/>
            <a:r>
              <a:rPr lang="en-US" sz="2000" dirty="0">
                <a:latin typeface="Lucida Bright" panose="02040602050505020304" pitchFamily="18" charset="0"/>
              </a:rPr>
              <a:t>The "Add to Cart" functionality allows users to select items for purchase, accumulating a total price based on selected products. This feature streamlines shopping by summarizing costs and facilitating checkout for a seamless shopping experience.</a:t>
            </a:r>
            <a:br>
              <a:rPr lang="en-US" sz="2400" u="sng" dirty="0">
                <a:latin typeface="Lucida Bright" panose="02040602050505020304" pitchFamily="18" charset="0"/>
              </a:rPr>
            </a:br>
            <a:endParaRPr lang="en-US" sz="24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1190" y="1268760"/>
            <a:ext cx="10215749" cy="5130229"/>
          </a:xfrm>
          <a:prstGeom prst="rect">
            <a:avLst/>
          </a:prstGeom>
        </p:spPr>
      </p:pic>
    </p:spTree>
    <p:extLst>
      <p:ext uri="{BB962C8B-B14F-4D97-AF65-F5344CB8AC3E}">
        <p14:creationId xmlns:p14="http://schemas.microsoft.com/office/powerpoint/2010/main" val="119648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fontScale="90000"/>
          </a:bodyPr>
          <a:lstStyle/>
          <a:p>
            <a:pPr algn="ctr"/>
            <a:r>
              <a:rPr lang="en-US" sz="2400" u="sng" dirty="0">
                <a:latin typeface="Lucida Bright" panose="02040602050505020304" pitchFamily="18" charset="0"/>
              </a:rPr>
              <a:t>Orders Details</a:t>
            </a:r>
            <a:br>
              <a:rPr lang="en-US" sz="2400" u="sng" dirty="0">
                <a:latin typeface="Lucida Bright" panose="02040602050505020304" pitchFamily="18" charset="0"/>
              </a:rPr>
            </a:br>
            <a:r>
              <a:rPr lang="en-US" sz="2000" dirty="0">
                <a:latin typeface="Lucida Bright" panose="02040602050505020304" pitchFamily="18" charset="0"/>
              </a:rPr>
              <a:t>Order details include user's shipping address, contact information, and selected items. This information is crucial for processing and delivering orders accurately.</a:t>
            </a:r>
            <a:br>
              <a:rPr lang="en-US" sz="2400" u="sng" dirty="0">
                <a:latin typeface="Lucida Bright" panose="02040602050505020304" pitchFamily="18" charset="0"/>
              </a:rPr>
            </a:br>
            <a:endParaRPr lang="en-US" sz="24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812" y="1700809"/>
            <a:ext cx="10469152" cy="4639582"/>
          </a:xfrm>
          <a:prstGeom prst="rect">
            <a:avLst/>
          </a:prstGeom>
        </p:spPr>
      </p:pic>
    </p:spTree>
    <p:extLst>
      <p:ext uri="{BB962C8B-B14F-4D97-AF65-F5344CB8AC3E}">
        <p14:creationId xmlns:p14="http://schemas.microsoft.com/office/powerpoint/2010/main" val="40976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96" y="260648"/>
            <a:ext cx="10157354" cy="1872208"/>
          </a:xfrm>
        </p:spPr>
        <p:txBody>
          <a:bodyPr>
            <a:noAutofit/>
          </a:bodyPr>
          <a:lstStyle/>
          <a:p>
            <a:pPr algn="ctr"/>
            <a:r>
              <a:rPr lang="en-US" sz="1800" u="sng" dirty="0">
                <a:latin typeface="Lucida Bright" panose="02040602050505020304" pitchFamily="18" charset="0"/>
              </a:rPr>
              <a:t>Placed orders </a:t>
            </a:r>
            <a:br>
              <a:rPr lang="en-US" sz="1800" u="sng" dirty="0">
                <a:latin typeface="Lucida Bright" panose="02040602050505020304" pitchFamily="18" charset="0"/>
              </a:rPr>
            </a:br>
            <a:br>
              <a:rPr lang="en-US" sz="1800" dirty="0">
                <a:latin typeface="Lucida Bright" panose="02040602050505020304" pitchFamily="18" charset="0"/>
              </a:rPr>
            </a:br>
            <a:r>
              <a:rPr lang="en-US" sz="1800" dirty="0">
                <a:latin typeface="Lucida Bright" panose="02040602050505020304" pitchFamily="18" charset="0"/>
              </a:rPr>
              <a:t>Placed orders detail purchase information, including selected items, quantities, total cost, and shipping details. Users can track order status and receive confirmation emails upon purchase completion. This transparency ensures a smooth shopping experience and customer satisfaction.</a:t>
            </a:r>
            <a:br>
              <a:rPr lang="en-US" sz="1800" dirty="0">
                <a:latin typeface="Lucida Bright" panose="02040602050505020304" pitchFamily="18" charset="0"/>
              </a:rPr>
            </a:br>
            <a:endParaRPr lang="en-US" sz="18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5860" y="1974885"/>
            <a:ext cx="9780775" cy="4406443"/>
          </a:xfrm>
          <a:prstGeom prst="rect">
            <a:avLst/>
          </a:prstGeom>
        </p:spPr>
      </p:pic>
    </p:spTree>
    <p:extLst>
      <p:ext uri="{BB962C8B-B14F-4D97-AF65-F5344CB8AC3E}">
        <p14:creationId xmlns:p14="http://schemas.microsoft.com/office/powerpoint/2010/main" val="246157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992578"/>
          </a:xfrm>
        </p:spPr>
        <p:txBody>
          <a:bodyPr>
            <a:normAutofit fontScale="90000"/>
          </a:bodyPr>
          <a:lstStyle/>
          <a:p>
            <a:pPr algn="ctr"/>
            <a:br>
              <a:rPr lang="en-US" sz="2000" dirty="0">
                <a:latin typeface="Lucida Bright" panose="02040602050505020304" pitchFamily="18" charset="0"/>
              </a:rPr>
            </a:br>
            <a:br>
              <a:rPr lang="en-US" sz="2000" dirty="0">
                <a:latin typeface="Lucida Bright" panose="02040602050505020304" pitchFamily="18" charset="0"/>
              </a:rPr>
            </a:br>
            <a:br>
              <a:rPr lang="en-US" sz="2000" dirty="0">
                <a:latin typeface="Lucida Bright" panose="02040602050505020304" pitchFamily="18" charset="0"/>
              </a:rPr>
            </a:br>
            <a:r>
              <a:rPr lang="en-US" sz="2700" u="sng" dirty="0">
                <a:latin typeface="Lucida Bright" panose="02040602050505020304" pitchFamily="18" charset="0"/>
              </a:rPr>
              <a:t>Placed orders At Admin Site</a:t>
            </a:r>
            <a:endParaRPr lang="en-US" sz="24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9796" y="1412776"/>
            <a:ext cx="10873208" cy="5078676"/>
          </a:xfrm>
          <a:prstGeom prst="rect">
            <a:avLst/>
          </a:prstGeom>
        </p:spPr>
      </p:pic>
    </p:spTree>
    <p:extLst>
      <p:ext uri="{BB962C8B-B14F-4D97-AF65-F5344CB8AC3E}">
        <p14:creationId xmlns:p14="http://schemas.microsoft.com/office/powerpoint/2010/main" val="378252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a:bodyPr>
          <a:lstStyle/>
          <a:p>
            <a:pPr algn="ctr"/>
            <a:r>
              <a:rPr lang="en-US" sz="2400" u="sng" dirty="0">
                <a:latin typeface="Lucida Bright" panose="02040602050505020304" pitchFamily="18" charset="0"/>
              </a:rPr>
              <a:t>Contact Us </a:t>
            </a:r>
            <a:br>
              <a:rPr lang="en-US" sz="1800" dirty="0">
                <a:latin typeface="Lucida Bright" panose="02040602050505020304" pitchFamily="18" charset="0"/>
              </a:rPr>
            </a:br>
            <a:br>
              <a:rPr lang="en-US" sz="1800" dirty="0">
                <a:latin typeface="Lucida Bright" panose="02040602050505020304" pitchFamily="18" charset="0"/>
              </a:rPr>
            </a:br>
            <a:r>
              <a:rPr lang="en-US" sz="1800" dirty="0">
                <a:latin typeface="Lucida Bright" panose="02040602050505020304" pitchFamily="18" charset="0"/>
              </a:rPr>
              <a:t>The "Contact Us" page allows users to reach the admin with inquiries or feedback through a form. Users input their name, email, subject, and message. This facilitates direct communication and enhances user engagement and support.</a:t>
            </a: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1594" y="1628800"/>
            <a:ext cx="10463490" cy="4795767"/>
          </a:xfrm>
          <a:prstGeom prst="rect">
            <a:avLst/>
          </a:prstGeom>
        </p:spPr>
      </p:pic>
    </p:spTree>
    <p:extLst>
      <p:ext uri="{BB962C8B-B14F-4D97-AF65-F5344CB8AC3E}">
        <p14:creationId xmlns:p14="http://schemas.microsoft.com/office/powerpoint/2010/main" val="58058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fontScale="90000"/>
          </a:bodyPr>
          <a:lstStyle/>
          <a:p>
            <a:pPr algn="ctr"/>
            <a:br>
              <a:rPr lang="en-US" sz="3200" u="sng" dirty="0">
                <a:latin typeface="Lucida Bright" panose="02040602050505020304" pitchFamily="18" charset="0"/>
              </a:rPr>
            </a:br>
            <a:r>
              <a:rPr lang="en-US" sz="2000" dirty="0">
                <a:latin typeface="Lucida Bright" panose="02040602050505020304" pitchFamily="18" charset="0"/>
              </a:rPr>
              <a:t>A admin profile displays personalized information about a user, such as name and email . The username is a unique identifier used for login and identification purposes within the system.</a:t>
            </a:r>
            <a:br>
              <a:rPr lang="en-US" sz="2400" u="sng" dirty="0">
                <a:latin typeface="Lucida Bright" panose="02040602050505020304" pitchFamily="18" charset="0"/>
              </a:rPr>
            </a:br>
            <a:endParaRPr lang="en-US" sz="24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27384" y="1556792"/>
            <a:ext cx="7051404" cy="5108297"/>
          </a:xfrm>
          <a:prstGeom prst="rect">
            <a:avLst/>
          </a:prstGeom>
        </p:spPr>
      </p:pic>
    </p:spTree>
    <p:extLst>
      <p:ext uri="{BB962C8B-B14F-4D97-AF65-F5344CB8AC3E}">
        <p14:creationId xmlns:p14="http://schemas.microsoft.com/office/powerpoint/2010/main" val="424834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42EE5CB-F3E5-9AF7-49C1-55CB50CADEC6}"/>
              </a:ext>
            </a:extLst>
          </p:cNvPr>
          <p:cNvSpPr txBox="1">
            <a:spLocks/>
          </p:cNvSpPr>
          <p:nvPr/>
        </p:nvSpPr>
        <p:spPr>
          <a:xfrm>
            <a:off x="765820" y="44624"/>
            <a:ext cx="7008574" cy="5551512"/>
          </a:xfrm>
          <a:prstGeom prst="rect">
            <a:avLst/>
          </a:prstGeom>
        </p:spPr>
        <p:txBody>
          <a:bodyPr vert="horz" lIns="121899" tIns="60949" rIns="121899" bIns="60949" rtlCol="0" anchor="ctr">
            <a:normAutofit/>
          </a:bodyPr>
          <a:lstStyle>
            <a:lvl1pPr marL="0" indent="0" algn="l" defTabSz="1218987" rtl="0" eaLnBrk="1" latinLnBrk="0" hangingPunct="1">
              <a:lnSpc>
                <a:spcPct val="95000"/>
              </a:lnSpc>
              <a:spcBef>
                <a:spcPts val="0"/>
              </a:spcBef>
              <a:buSzPct val="100000"/>
              <a:buFont typeface="Arial" pitchFamily="34" charset="0"/>
              <a:buNone/>
              <a:defRPr sz="2800" kern="1200">
                <a:solidFill>
                  <a:schemeClr val="tx1"/>
                </a:solidFill>
                <a:latin typeface="+mn-lt"/>
                <a:ea typeface="+mn-ea"/>
                <a:cs typeface="+mn-cs"/>
              </a:defRPr>
            </a:lvl1pPr>
            <a:lvl2pPr marL="609493" indent="0" algn="l" defTabSz="1218987" rtl="0" eaLnBrk="1" latinLnBrk="0" hangingPunct="1">
              <a:lnSpc>
                <a:spcPct val="95000"/>
              </a:lnSpc>
              <a:spcBef>
                <a:spcPts val="1066"/>
              </a:spcBef>
              <a:buSzPct val="100000"/>
              <a:buFont typeface="Century Gothic" pitchFamily="34" charset="0"/>
              <a:buNone/>
              <a:defRPr sz="2400" kern="1200">
                <a:solidFill>
                  <a:schemeClr val="tx1">
                    <a:tint val="75000"/>
                  </a:schemeClr>
                </a:solidFill>
                <a:latin typeface="+mn-lt"/>
                <a:ea typeface="+mn-ea"/>
                <a:cs typeface="+mn-cs"/>
              </a:defRPr>
            </a:lvl2pPr>
            <a:lvl3pPr marL="1218987" indent="0" algn="l" defTabSz="1218987" rtl="0" eaLnBrk="1" latinLnBrk="0" hangingPunct="1">
              <a:lnSpc>
                <a:spcPct val="95000"/>
              </a:lnSpc>
              <a:spcBef>
                <a:spcPts val="1066"/>
              </a:spcBef>
              <a:buSzPct val="100000"/>
              <a:buFont typeface="Century Gothic" pitchFamily="34" charset="0"/>
              <a:buNone/>
              <a:defRPr sz="2100" kern="1200">
                <a:solidFill>
                  <a:schemeClr val="tx1">
                    <a:tint val="75000"/>
                  </a:schemeClr>
                </a:solidFill>
                <a:latin typeface="+mn-lt"/>
                <a:ea typeface="+mn-ea"/>
                <a:cs typeface="+mn-cs"/>
              </a:defRPr>
            </a:lvl3pPr>
            <a:lvl4pPr marL="1828480" indent="0" algn="l" defTabSz="1218987" rtl="0" eaLnBrk="1" latinLnBrk="0" hangingPunct="1">
              <a:lnSpc>
                <a:spcPct val="95000"/>
              </a:lnSpc>
              <a:spcBef>
                <a:spcPts val="1066"/>
              </a:spcBef>
              <a:buSzPct val="100000"/>
              <a:buFont typeface="Century Gothic" pitchFamily="34" charset="0"/>
              <a:buNone/>
              <a:defRPr sz="1900" kern="1200">
                <a:solidFill>
                  <a:schemeClr val="tx1">
                    <a:tint val="75000"/>
                  </a:schemeClr>
                </a:solidFill>
                <a:latin typeface="+mn-lt"/>
                <a:ea typeface="+mn-ea"/>
                <a:cs typeface="+mn-cs"/>
              </a:defRPr>
            </a:lvl4pPr>
            <a:lvl5pPr marL="2437973" indent="0" algn="l" defTabSz="1218987" rtl="0" eaLnBrk="1" latinLnBrk="0" hangingPunct="1">
              <a:lnSpc>
                <a:spcPct val="95000"/>
              </a:lnSpc>
              <a:spcBef>
                <a:spcPts val="1066"/>
              </a:spcBef>
              <a:buSzPct val="100000"/>
              <a:buFont typeface="Century Gothic" pitchFamily="34" charset="0"/>
              <a:buNone/>
              <a:defRPr sz="1900" kern="1200">
                <a:solidFill>
                  <a:schemeClr val="tx1">
                    <a:tint val="75000"/>
                  </a:schemeClr>
                </a:solidFill>
                <a:latin typeface="+mn-lt"/>
                <a:ea typeface="+mn-ea"/>
                <a:cs typeface="+mn-cs"/>
              </a:defRPr>
            </a:lvl5pPr>
            <a:lvl6pPr marL="3047467" indent="0" algn="l" defTabSz="1218987" rtl="0" eaLnBrk="1" latinLnBrk="0" hangingPunct="1">
              <a:lnSpc>
                <a:spcPct val="95000"/>
              </a:lnSpc>
              <a:spcBef>
                <a:spcPts val="1066"/>
              </a:spcBef>
              <a:buSzPct val="90000"/>
              <a:buFont typeface="Century Gothic" pitchFamily="34" charset="0"/>
              <a:buNone/>
              <a:defRPr sz="1900" kern="1200">
                <a:solidFill>
                  <a:schemeClr val="tx1">
                    <a:tint val="75000"/>
                  </a:schemeClr>
                </a:solidFill>
                <a:latin typeface="+mn-lt"/>
                <a:ea typeface="+mn-ea"/>
                <a:cs typeface="+mn-cs"/>
              </a:defRPr>
            </a:lvl6pPr>
            <a:lvl7pPr marL="3656960" indent="0" algn="l" defTabSz="1218987" rtl="0" eaLnBrk="1" latinLnBrk="0" hangingPunct="1">
              <a:lnSpc>
                <a:spcPct val="95000"/>
              </a:lnSpc>
              <a:spcBef>
                <a:spcPts val="1066"/>
              </a:spcBef>
              <a:buSzPct val="90000"/>
              <a:buFont typeface="Century Gothic" pitchFamily="34" charset="0"/>
              <a:buNone/>
              <a:defRPr sz="1900" kern="1200">
                <a:solidFill>
                  <a:schemeClr val="tx1">
                    <a:tint val="75000"/>
                  </a:schemeClr>
                </a:solidFill>
                <a:latin typeface="+mn-lt"/>
                <a:ea typeface="+mn-ea"/>
                <a:cs typeface="+mn-cs"/>
              </a:defRPr>
            </a:lvl7pPr>
            <a:lvl8pPr marL="4266453" indent="0" algn="l" defTabSz="1218987" rtl="0" eaLnBrk="1" latinLnBrk="0" hangingPunct="1">
              <a:lnSpc>
                <a:spcPct val="95000"/>
              </a:lnSpc>
              <a:spcBef>
                <a:spcPts val="1066"/>
              </a:spcBef>
              <a:buSzPct val="90000"/>
              <a:buFont typeface="Century Gothic" pitchFamily="34" charset="0"/>
              <a:buNone/>
              <a:defRPr sz="1900" kern="1200">
                <a:solidFill>
                  <a:schemeClr val="tx1">
                    <a:tint val="75000"/>
                  </a:schemeClr>
                </a:solidFill>
                <a:latin typeface="+mn-lt"/>
                <a:ea typeface="+mn-ea"/>
                <a:cs typeface="+mn-cs"/>
              </a:defRPr>
            </a:lvl8pPr>
            <a:lvl9pPr marL="4875947" indent="0" algn="l" defTabSz="1218987" rtl="0" eaLnBrk="1" latinLnBrk="0" hangingPunct="1">
              <a:lnSpc>
                <a:spcPct val="95000"/>
              </a:lnSpc>
              <a:spcBef>
                <a:spcPts val="1066"/>
              </a:spcBef>
              <a:buSzPct val="90000"/>
              <a:buFont typeface="Century Gothic" pitchFamily="34" charset="0"/>
              <a:buNone/>
              <a:defRPr sz="1900" kern="1200">
                <a:solidFill>
                  <a:schemeClr val="tx1">
                    <a:tint val="75000"/>
                  </a:schemeClr>
                </a:solidFill>
                <a:latin typeface="+mn-lt"/>
                <a:ea typeface="+mn-ea"/>
                <a:cs typeface="+mn-cs"/>
              </a:defRPr>
            </a:lvl9pPr>
          </a:lstStyle>
          <a:p>
            <a:r>
              <a:rPr lang="en-US" sz="4800" dirty="0">
                <a:solidFill>
                  <a:schemeClr val="tx1">
                    <a:lumMod val="75000"/>
                  </a:schemeClr>
                </a:solidFill>
                <a:effectLst>
                  <a:outerShdw blurRad="38100" dist="38100" dir="2700000" algn="tl">
                    <a:srgbClr val="000000">
                      <a:alpha val="43137"/>
                    </a:srgbClr>
                  </a:outerShdw>
                </a:effectLst>
                <a:latin typeface="Lucida Bright" panose="02040602050505020304" pitchFamily="18" charset="0"/>
              </a:rPr>
              <a:t>Group - 10</a:t>
            </a:r>
          </a:p>
          <a:p>
            <a:endParaRPr lang="en-US" u="sng" dirty="0"/>
          </a:p>
          <a:p>
            <a:endParaRPr lang="en-US" u="sng" dirty="0">
              <a:effectLst>
                <a:outerShdw blurRad="38100" dist="38100" dir="2700000" algn="tl">
                  <a:srgbClr val="000000">
                    <a:alpha val="43137"/>
                  </a:srgbClr>
                </a:outerShdw>
              </a:effectLst>
              <a:latin typeface="Lucida Bright" panose="02040602050505020304" pitchFamily="18" charset="0"/>
            </a:endParaRPr>
          </a:p>
          <a:p>
            <a:r>
              <a:rPr lang="en-US" u="sng" dirty="0">
                <a:latin typeface="Lucida Bright" panose="02040602050505020304" pitchFamily="18" charset="0"/>
              </a:rPr>
              <a:t>Group Members :</a:t>
            </a:r>
          </a:p>
          <a:p>
            <a:endParaRPr lang="en-US" u="sng" dirty="0"/>
          </a:p>
          <a:p>
            <a:pPr marL="457200" indent="-457200">
              <a:buFont typeface="Arial" pitchFamily="34" charset="0"/>
              <a:buChar char="•"/>
            </a:pPr>
            <a:r>
              <a:rPr lang="en-US" sz="2400" dirty="0" err="1">
                <a:latin typeface="Lucida Bright" panose="02040602050505020304" pitchFamily="18" charset="0"/>
              </a:rPr>
              <a:t>Aniruddh</a:t>
            </a:r>
            <a:r>
              <a:rPr lang="en-US" sz="2400" dirty="0">
                <a:latin typeface="Lucida Bright" panose="02040602050505020304" pitchFamily="18" charset="0"/>
              </a:rPr>
              <a:t> </a:t>
            </a:r>
            <a:r>
              <a:rPr lang="en-US" sz="2400" dirty="0" err="1">
                <a:latin typeface="Lucida Bright" panose="02040602050505020304" pitchFamily="18" charset="0"/>
              </a:rPr>
              <a:t>Korturti</a:t>
            </a:r>
            <a:r>
              <a:rPr lang="en-US" sz="2400" dirty="0">
                <a:latin typeface="Lucida Bright" panose="02040602050505020304" pitchFamily="18" charset="0"/>
              </a:rPr>
              <a:t>–(IIT2023007)</a:t>
            </a:r>
          </a:p>
          <a:p>
            <a:pPr marL="457200" indent="-457200">
              <a:buFont typeface="Arial" pitchFamily="34" charset="0"/>
              <a:buChar char="•"/>
            </a:pPr>
            <a:endParaRPr lang="en-US" sz="2400" dirty="0">
              <a:latin typeface="Lucida Bright" panose="02040602050505020304" pitchFamily="18" charset="0"/>
            </a:endParaRPr>
          </a:p>
          <a:p>
            <a:pPr marL="457200" indent="-457200">
              <a:buFont typeface="Arial" pitchFamily="34" charset="0"/>
              <a:buChar char="•"/>
            </a:pPr>
            <a:r>
              <a:rPr lang="en-US" sz="2400" dirty="0">
                <a:latin typeface="Lucida Bright" panose="02040602050505020304" pitchFamily="18" charset="0"/>
              </a:rPr>
              <a:t>Rishabh Gupta – (IIT2023025)</a:t>
            </a:r>
          </a:p>
          <a:p>
            <a:pPr marL="457200" indent="-457200">
              <a:buFont typeface="Arial" pitchFamily="34" charset="0"/>
              <a:buChar char="•"/>
            </a:pPr>
            <a:endParaRPr lang="en-US" sz="2400" dirty="0">
              <a:latin typeface="Lucida Bright" panose="02040602050505020304" pitchFamily="18" charset="0"/>
            </a:endParaRPr>
          </a:p>
          <a:p>
            <a:pPr marL="457200" indent="-457200">
              <a:buFont typeface="Arial" pitchFamily="34" charset="0"/>
              <a:buChar char="•"/>
            </a:pPr>
            <a:r>
              <a:rPr lang="en-US" sz="2400" dirty="0">
                <a:latin typeface="Lucida Bright" panose="02040602050505020304" pitchFamily="18" charset="0"/>
              </a:rPr>
              <a:t>Shilpi</a:t>
            </a:r>
            <a:r>
              <a:rPr lang="en-US" dirty="0">
                <a:latin typeface="Lucida Bright" panose="02040602050505020304" pitchFamily="18" charset="0"/>
              </a:rPr>
              <a:t> </a:t>
            </a:r>
            <a:r>
              <a:rPr lang="en-US" sz="2400" dirty="0">
                <a:latin typeface="Lucida Bright" panose="02040602050505020304" pitchFamily="18" charset="0"/>
              </a:rPr>
              <a:t>Kumari – (IIT2023045)</a:t>
            </a:r>
          </a:p>
          <a:p>
            <a:endParaRPr lang="en-US" sz="2400" dirty="0">
              <a:latin typeface="Lucida Bright" panose="02040602050505020304" pitchFamily="18" charset="0"/>
            </a:endParaRPr>
          </a:p>
          <a:p>
            <a:pPr marL="457200" indent="-457200">
              <a:buFont typeface="Arial" pitchFamily="34" charset="0"/>
              <a:buChar char="•"/>
            </a:pPr>
            <a:r>
              <a:rPr lang="en-US" sz="2400" dirty="0">
                <a:latin typeface="Lucida Bright" panose="02040602050505020304" pitchFamily="18" charset="0"/>
              </a:rPr>
              <a:t>Gunjan Thakur –(IIT2023106)</a:t>
            </a:r>
            <a:r>
              <a:rPr lang="en-US" dirty="0">
                <a:latin typeface="Lucida Bright" panose="02040602050505020304" pitchFamily="18" charset="0"/>
              </a:rPr>
              <a:t>   </a:t>
            </a:r>
          </a:p>
        </p:txBody>
      </p:sp>
    </p:spTree>
    <p:extLst>
      <p:ext uri="{BB962C8B-B14F-4D97-AF65-F5344CB8AC3E}">
        <p14:creationId xmlns:p14="http://schemas.microsoft.com/office/powerpoint/2010/main" val="413598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a:bodyPr>
          <a:lstStyle/>
          <a:p>
            <a:pPr algn="ctr"/>
            <a:r>
              <a:rPr lang="en-US" sz="2400" u="sng" dirty="0">
                <a:latin typeface="Lucida Bright" panose="02040602050505020304" pitchFamily="18" charset="0"/>
              </a:rPr>
              <a:t>Dashboard</a:t>
            </a:r>
            <a:br>
              <a:rPr lang="en-US" sz="2400" u="sng" dirty="0">
                <a:latin typeface="Lucida Bright" panose="02040602050505020304" pitchFamily="18" charset="0"/>
              </a:rPr>
            </a:br>
            <a:br>
              <a:rPr lang="en-US" sz="2400" u="sng" dirty="0">
                <a:latin typeface="Lucida Bright" panose="02040602050505020304" pitchFamily="18" charset="0"/>
              </a:rPr>
            </a:br>
            <a:r>
              <a:rPr lang="en-US" sz="2000" dirty="0">
                <a:latin typeface="Lucida Bright" panose="02040602050505020304" pitchFamily="18" charset="0"/>
              </a:rPr>
              <a:t>The dashboard is an administrative hub showing details like total </a:t>
            </a:r>
            <a:r>
              <a:rPr lang="en-US" sz="2000" dirty="0" err="1">
                <a:latin typeface="Lucida Bright" panose="02040602050505020304" pitchFamily="18" charset="0"/>
              </a:rPr>
              <a:t>pendings</a:t>
            </a:r>
            <a:r>
              <a:rPr lang="en-US" sz="2000" dirty="0">
                <a:latin typeface="Lucida Bright" panose="02040602050505020304" pitchFamily="18" charset="0"/>
              </a:rPr>
              <a:t> , completed payments, order placed, products added etc. </a:t>
            </a: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2567" y="1700808"/>
            <a:ext cx="11168469" cy="5054343"/>
          </a:xfrm>
          <a:prstGeom prst="rect">
            <a:avLst/>
          </a:prstGeom>
        </p:spPr>
      </p:pic>
    </p:spTree>
    <p:extLst>
      <p:ext uri="{BB962C8B-B14F-4D97-AF65-F5344CB8AC3E}">
        <p14:creationId xmlns:p14="http://schemas.microsoft.com/office/powerpoint/2010/main" val="299297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fontScale="90000"/>
          </a:bodyPr>
          <a:lstStyle/>
          <a:p>
            <a:pPr algn="ctr"/>
            <a:r>
              <a:rPr lang="en-US" sz="2400" u="sng" dirty="0">
                <a:latin typeface="Lucida Bright" panose="02040602050505020304" pitchFamily="18" charset="0"/>
              </a:rPr>
              <a:t>Add Products</a:t>
            </a:r>
            <a:br>
              <a:rPr lang="en-US" sz="2400" u="sng" dirty="0">
                <a:latin typeface="Lucida Bright" panose="02040602050505020304" pitchFamily="18" charset="0"/>
              </a:rPr>
            </a:br>
            <a:br>
              <a:rPr lang="en-US" sz="2400" u="sng" dirty="0">
                <a:latin typeface="Lucida Bright" panose="02040602050505020304" pitchFamily="18" charset="0"/>
              </a:rPr>
            </a:br>
            <a:r>
              <a:rPr lang="en-US" sz="2000" dirty="0">
                <a:latin typeface="Lucida Bright" panose="02040602050505020304" pitchFamily="18" charset="0"/>
              </a:rPr>
              <a:t>Admin can add products via the "Admin Dashboard" by entering book details such as title and price. This feature enables efficient management of the website's inventory, ensuring new products are seamlessly integrated into the platform.</a:t>
            </a:r>
            <a:endParaRPr lang="en-US" sz="24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7868" y="1969074"/>
            <a:ext cx="10157354" cy="4655452"/>
          </a:xfrm>
          <a:prstGeom prst="rect">
            <a:avLst/>
          </a:prstGeom>
        </p:spPr>
      </p:pic>
    </p:spTree>
    <p:extLst>
      <p:ext uri="{BB962C8B-B14F-4D97-AF65-F5344CB8AC3E}">
        <p14:creationId xmlns:p14="http://schemas.microsoft.com/office/powerpoint/2010/main" val="170407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884" y="0"/>
            <a:ext cx="10157354" cy="836712"/>
          </a:xfrm>
        </p:spPr>
        <p:txBody>
          <a:bodyPr>
            <a:normAutofit/>
          </a:bodyPr>
          <a:lstStyle/>
          <a:p>
            <a:pPr algn="ctr"/>
            <a:r>
              <a:rPr lang="en-US" sz="1800" dirty="0">
                <a:latin typeface="Lucida Bright" panose="02040602050505020304" pitchFamily="18" charset="0"/>
              </a:rPr>
              <a:t>After adding products by admin</a:t>
            </a: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3535" y="1124744"/>
            <a:ext cx="10935452" cy="5616624"/>
          </a:xfrm>
          <a:prstGeom prst="rect">
            <a:avLst/>
          </a:prstGeom>
        </p:spPr>
      </p:pic>
    </p:spTree>
    <p:extLst>
      <p:ext uri="{BB962C8B-B14F-4D97-AF65-F5344CB8AC3E}">
        <p14:creationId xmlns:p14="http://schemas.microsoft.com/office/powerpoint/2010/main" val="37281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fontScale="90000"/>
          </a:bodyPr>
          <a:lstStyle/>
          <a:p>
            <a:pPr algn="ctr"/>
            <a:r>
              <a:rPr lang="en-US" sz="2400" u="sng" dirty="0">
                <a:latin typeface="Lucida Bright" panose="02040602050505020304" pitchFamily="18" charset="0"/>
              </a:rPr>
              <a:t>All Users Details</a:t>
            </a:r>
            <a:br>
              <a:rPr lang="en-US" sz="2400" u="sng" dirty="0">
                <a:latin typeface="Lucida Bright" panose="02040602050505020304" pitchFamily="18" charset="0"/>
              </a:rPr>
            </a:br>
            <a:br>
              <a:rPr lang="en-US" sz="2400" u="sng" dirty="0">
                <a:latin typeface="Lucida Bright" panose="02040602050505020304" pitchFamily="18" charset="0"/>
              </a:rPr>
            </a:br>
            <a:r>
              <a:rPr lang="en-US" sz="2000" dirty="0">
                <a:latin typeface="Lucida Bright" panose="02040602050505020304" pitchFamily="18" charset="0"/>
              </a:rPr>
              <a:t>The "All Users" section lists registered users with key details like usernames, emails, and roles (admin/user). This view allows administrators to manage user accounts efficiently, ensuring proper oversight and control over the website's user base.</a:t>
            </a: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0467" y="1628800"/>
            <a:ext cx="10942537" cy="5037674"/>
          </a:xfrm>
          <a:prstGeom prst="rect">
            <a:avLst/>
          </a:prstGeom>
        </p:spPr>
      </p:pic>
    </p:spTree>
    <p:extLst>
      <p:ext uri="{BB962C8B-B14F-4D97-AF65-F5344CB8AC3E}">
        <p14:creationId xmlns:p14="http://schemas.microsoft.com/office/powerpoint/2010/main" val="172647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a:bodyPr>
          <a:lstStyle/>
          <a:p>
            <a:pPr algn="ctr"/>
            <a:r>
              <a:rPr lang="en-US" sz="2000" u="sng" dirty="0">
                <a:latin typeface="Lucida Bright" panose="02040602050505020304" pitchFamily="18" charset="0"/>
              </a:rPr>
              <a:t>Messages Received By Admin</a:t>
            </a:r>
            <a:br>
              <a:rPr lang="en-US" sz="2000" u="sng" dirty="0">
                <a:latin typeface="Lucida Bright" panose="02040602050505020304" pitchFamily="18" charset="0"/>
              </a:rPr>
            </a:br>
            <a:br>
              <a:rPr lang="en-US" sz="2000" u="sng" dirty="0">
                <a:latin typeface="Lucida Bright" panose="02040602050505020304" pitchFamily="18" charset="0"/>
              </a:rPr>
            </a:br>
            <a:r>
              <a:rPr lang="en-US" sz="1800" dirty="0">
                <a:latin typeface="Lucida Bright" panose="02040602050505020304" pitchFamily="18" charset="0"/>
              </a:rPr>
              <a:t>The "User ID Details" section encompasses user-specific information such as username, email, and account preferences. It serves as a centralized location for managing personal details, ensuring users can update and review their profile information conveniently.</a:t>
            </a: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9096" y="1844824"/>
            <a:ext cx="10419693" cy="4824535"/>
          </a:xfrm>
          <a:prstGeom prst="rect">
            <a:avLst/>
          </a:prstGeom>
        </p:spPr>
      </p:pic>
    </p:spTree>
    <p:extLst>
      <p:ext uri="{BB962C8B-B14F-4D97-AF65-F5344CB8AC3E}">
        <p14:creationId xmlns:p14="http://schemas.microsoft.com/office/powerpoint/2010/main" val="46493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928682"/>
          </a:xfrm>
        </p:spPr>
        <p:txBody>
          <a:bodyPr>
            <a:normAutofit/>
          </a:bodyPr>
          <a:lstStyle/>
          <a:p>
            <a:pPr algn="ctr"/>
            <a:br>
              <a:rPr lang="en-US" sz="2400" u="sng" dirty="0">
                <a:latin typeface="Lucida Bright" panose="02040602050505020304" pitchFamily="18" charset="0"/>
              </a:rPr>
            </a:br>
            <a:r>
              <a:rPr lang="en-US" sz="1800" dirty="0">
                <a:latin typeface="Lucida Bright" panose="02040602050505020304" pitchFamily="18" charset="0"/>
              </a:rPr>
              <a:t>The order status (e.g., completed or pending) indicates the progress of a customer's purchase. "Completed" signifies successful processing and delivery, while "Pending" denotes orders awaiting processing. This feature helps users track their orders and anticipate delivery timelines efficiently.</a:t>
            </a:r>
            <a:br>
              <a:rPr lang="en-US" sz="1800" u="sng" dirty="0">
                <a:latin typeface="Lucida Bright" panose="02040602050505020304" pitchFamily="18" charset="0"/>
              </a:rPr>
            </a:br>
            <a:endParaRPr lang="en-US" sz="18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9876" y="1981974"/>
            <a:ext cx="10134889" cy="4687386"/>
          </a:xfrm>
          <a:prstGeom prst="rect">
            <a:avLst/>
          </a:prstGeom>
        </p:spPr>
      </p:pic>
    </p:spTree>
    <p:extLst>
      <p:ext uri="{BB962C8B-B14F-4D97-AF65-F5344CB8AC3E}">
        <p14:creationId xmlns:p14="http://schemas.microsoft.com/office/powerpoint/2010/main" val="72433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a:bodyPr>
          <a:lstStyle/>
          <a:p>
            <a:pPr algn="ctr"/>
            <a:r>
              <a:rPr lang="en-US" sz="2400" u="sng" dirty="0">
                <a:latin typeface="Lucida Bright" panose="02040602050505020304" pitchFamily="18" charset="0"/>
              </a:rPr>
              <a:t>Order Database</a:t>
            </a:r>
            <a:br>
              <a:rPr lang="en-US" sz="2400" u="sng" dirty="0">
                <a:latin typeface="Lucida Bright" panose="02040602050505020304" pitchFamily="18" charset="0"/>
              </a:rPr>
            </a:br>
            <a:endParaRPr lang="en-US" sz="24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9704" y="1844824"/>
            <a:ext cx="10113259" cy="4655897"/>
          </a:xfrm>
          <a:prstGeom prst="rect">
            <a:avLst/>
          </a:prstGeom>
        </p:spPr>
      </p:pic>
    </p:spTree>
    <p:extLst>
      <p:ext uri="{BB962C8B-B14F-4D97-AF65-F5344CB8AC3E}">
        <p14:creationId xmlns:p14="http://schemas.microsoft.com/office/powerpoint/2010/main" val="3369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a:bodyPr>
          <a:lstStyle/>
          <a:p>
            <a:pPr algn="ctr"/>
            <a:r>
              <a:rPr lang="en-US" sz="2400" u="sng" dirty="0">
                <a:latin typeface="Lucida Bright" panose="02040602050505020304" pitchFamily="18" charset="0"/>
              </a:rPr>
              <a:t>User Database</a:t>
            </a:r>
            <a:br>
              <a:rPr lang="en-US" sz="2400" u="sng" dirty="0">
                <a:latin typeface="Lucida Bright" panose="02040602050505020304" pitchFamily="18" charset="0"/>
              </a:rPr>
            </a:br>
            <a:endParaRPr lang="en-US" sz="24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79098" y="1844824"/>
            <a:ext cx="10011858" cy="4635699"/>
          </a:xfrm>
          <a:prstGeom prst="rect">
            <a:avLst/>
          </a:prstGeom>
        </p:spPr>
      </p:pic>
    </p:spTree>
    <p:extLst>
      <p:ext uri="{BB962C8B-B14F-4D97-AF65-F5344CB8AC3E}">
        <p14:creationId xmlns:p14="http://schemas.microsoft.com/office/powerpoint/2010/main" val="379694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a:bodyPr>
          <a:lstStyle/>
          <a:p>
            <a:pPr algn="ctr"/>
            <a:r>
              <a:rPr lang="en-US" sz="2400" u="sng" dirty="0">
                <a:latin typeface="Lucida Bright" panose="02040602050505020304" pitchFamily="18" charset="0"/>
              </a:rPr>
              <a:t>Product Database</a:t>
            </a:r>
            <a:br>
              <a:rPr lang="en-US" sz="2400" u="sng" dirty="0">
                <a:latin typeface="Lucida Bright" panose="02040602050505020304" pitchFamily="18" charset="0"/>
              </a:rPr>
            </a:br>
            <a:endParaRPr lang="en-US" sz="24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7090" y="1844824"/>
            <a:ext cx="10363905" cy="4806214"/>
          </a:xfrm>
          <a:prstGeom prst="rect">
            <a:avLst/>
          </a:prstGeom>
        </p:spPr>
      </p:pic>
    </p:spTree>
    <p:extLst>
      <p:ext uri="{BB962C8B-B14F-4D97-AF65-F5344CB8AC3E}">
        <p14:creationId xmlns:p14="http://schemas.microsoft.com/office/powerpoint/2010/main" val="195652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90AB58-E003-5F0E-708D-72E78A7A2BFD}"/>
              </a:ext>
            </a:extLst>
          </p:cNvPr>
          <p:cNvSpPr>
            <a:spLocks noGrp="1"/>
          </p:cNvSpPr>
          <p:nvPr>
            <p:ph type="body" idx="1"/>
          </p:nvPr>
        </p:nvSpPr>
        <p:spPr>
          <a:xfrm>
            <a:off x="261764" y="116632"/>
            <a:ext cx="7008813" cy="4392488"/>
          </a:xfrm>
        </p:spPr>
        <p:txBody>
          <a:bodyPr>
            <a:normAutofit/>
          </a:bodyPr>
          <a:lstStyle/>
          <a:p>
            <a:r>
              <a:rPr lang="en-US" sz="2400" b="1" u="sng" dirty="0">
                <a:solidFill>
                  <a:schemeClr val="bg2">
                    <a:lumMod val="25000"/>
                  </a:schemeClr>
                </a:solidFill>
                <a:effectLst>
                  <a:outerShdw blurRad="38100" dist="38100" dir="2700000" algn="tl">
                    <a:srgbClr val="000000">
                      <a:alpha val="43137"/>
                    </a:srgbClr>
                  </a:outerShdw>
                </a:effectLst>
                <a:latin typeface="Lucida Bright" panose="02040602050505020304" pitchFamily="18" charset="0"/>
              </a:rPr>
              <a:t>Conclusion : </a:t>
            </a:r>
          </a:p>
          <a:p>
            <a:endParaRPr lang="en-US" sz="2400" dirty="0">
              <a:latin typeface="Lucida Bright" panose="02040602050505020304" pitchFamily="18" charset="0"/>
            </a:endParaRPr>
          </a:p>
          <a:p>
            <a:r>
              <a:rPr lang="en-US" sz="2400" dirty="0" err="1">
                <a:latin typeface="Lucida Bright" panose="02040602050505020304" pitchFamily="18" charset="0"/>
              </a:rPr>
              <a:t>BookBlend</a:t>
            </a:r>
            <a:r>
              <a:rPr lang="en-US" sz="2400" dirty="0">
                <a:latin typeface="Lucida Bright" panose="02040602050505020304" pitchFamily="18" charset="0"/>
              </a:rPr>
              <a:t> achieved a robust e-commerce platform for book enthusiasts. We tackled technical hurdles with PHP and MySQL, prioritized user security, and optimized UI/UX. </a:t>
            </a:r>
          </a:p>
          <a:p>
            <a:r>
              <a:rPr lang="en-US" sz="2400" dirty="0">
                <a:latin typeface="Lucida Bright" panose="02040602050505020304" pitchFamily="18" charset="0"/>
              </a:rPr>
              <a:t>This project enhanced our skills and teamwork. Future plans include refining features based on feedback and applying our expertise in real-world applications.</a:t>
            </a:r>
            <a:endParaRPr lang="en-IN" sz="2400" dirty="0">
              <a:latin typeface="Lucida Bright" panose="02040602050505020304" pitchFamily="18" charset="0"/>
            </a:endParaRPr>
          </a:p>
        </p:txBody>
      </p:sp>
    </p:spTree>
    <p:extLst>
      <p:ext uri="{BB962C8B-B14F-4D97-AF65-F5344CB8AC3E}">
        <p14:creationId xmlns:p14="http://schemas.microsoft.com/office/powerpoint/2010/main" val="161965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2383" y="620688"/>
            <a:ext cx="7008574" cy="5551512"/>
          </a:xfrm>
        </p:spPr>
        <p:txBody>
          <a:bodyPr anchor="ctr"/>
          <a:lstStyle/>
          <a:p>
            <a:r>
              <a:rPr lang="en-US" sz="4800" dirty="0">
                <a:solidFill>
                  <a:schemeClr val="tx1">
                    <a:lumMod val="50000"/>
                  </a:schemeClr>
                </a:solidFill>
                <a:latin typeface="Lucida Bright" panose="02040602050505020304" pitchFamily="18" charset="0"/>
              </a:rPr>
              <a:t>Project Overview:</a:t>
            </a:r>
          </a:p>
          <a:p>
            <a:endParaRPr lang="en-US" dirty="0"/>
          </a:p>
          <a:p>
            <a:r>
              <a:rPr lang="en-US" dirty="0">
                <a:latin typeface="Lucida Bright" panose="02040602050505020304" pitchFamily="18" charset="0"/>
              </a:rPr>
              <a:t>“</a:t>
            </a:r>
            <a:r>
              <a:rPr lang="en-US" dirty="0" err="1">
                <a:latin typeface="Lucida Bright" panose="02040602050505020304" pitchFamily="18" charset="0"/>
              </a:rPr>
              <a:t>BookBlend</a:t>
            </a:r>
            <a:r>
              <a:rPr lang="en-US" dirty="0">
                <a:latin typeface="Lucida Bright" panose="02040602050505020304" pitchFamily="18" charset="0"/>
              </a:rPr>
              <a:t> is a web platform designed for book enthusiasts.</a:t>
            </a:r>
          </a:p>
          <a:p>
            <a:r>
              <a:rPr lang="en-US" dirty="0">
                <a:latin typeface="Lucida Bright" panose="02040602050505020304" pitchFamily="18" charset="0"/>
              </a:rPr>
              <a:t>Features include book browsing, cart management, user registration, and an admin dashboard for book management.”</a:t>
            </a:r>
          </a:p>
        </p:txBody>
      </p:sp>
    </p:spTree>
    <p:extLst>
      <p:ext uri="{BB962C8B-B14F-4D97-AF65-F5344CB8AC3E}">
        <p14:creationId xmlns:p14="http://schemas.microsoft.com/office/powerpoint/2010/main" val="386752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12589" y="482600"/>
            <a:ext cx="7008574" cy="3938587"/>
          </a:xfrm>
        </p:spPr>
        <p:txBody>
          <a:bodyPr/>
          <a:lstStyle/>
          <a:p>
            <a:r>
              <a:rPr lang="en-US" sz="3200" u="sng" dirty="0">
                <a:latin typeface="Lucida Bright" panose="02040602050505020304" pitchFamily="18" charset="0"/>
              </a:rPr>
              <a:t>Languages &amp; Technologies Used:</a:t>
            </a:r>
          </a:p>
          <a:p>
            <a:endParaRPr lang="en-US" dirty="0">
              <a:latin typeface="Lucida Bright" panose="02040602050505020304" pitchFamily="18" charset="0"/>
            </a:endParaRPr>
          </a:p>
          <a:p>
            <a:r>
              <a:rPr lang="en-US" dirty="0">
                <a:latin typeface="Lucida Bright" panose="02040602050505020304" pitchFamily="18" charset="0"/>
              </a:rPr>
              <a:t>Backend: PHP</a:t>
            </a:r>
          </a:p>
          <a:p>
            <a:endParaRPr lang="en-US" dirty="0">
              <a:latin typeface="Lucida Bright" panose="02040602050505020304" pitchFamily="18" charset="0"/>
            </a:endParaRPr>
          </a:p>
          <a:p>
            <a:r>
              <a:rPr lang="en-US" dirty="0">
                <a:latin typeface="Lucida Bright" panose="02040602050505020304" pitchFamily="18" charset="0"/>
              </a:rPr>
              <a:t>Frontend: HTML, CSS, JavaScript</a:t>
            </a:r>
          </a:p>
          <a:p>
            <a:endParaRPr lang="en-US" dirty="0">
              <a:latin typeface="Lucida Bright" panose="02040602050505020304" pitchFamily="18" charset="0"/>
            </a:endParaRPr>
          </a:p>
          <a:p>
            <a:r>
              <a:rPr lang="en-US" dirty="0">
                <a:latin typeface="Lucida Bright" panose="02040602050505020304" pitchFamily="18" charset="0"/>
              </a:rPr>
              <a:t>Database: MySQL</a:t>
            </a:r>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117309" y="76200"/>
            <a:ext cx="10157354" cy="904528"/>
          </a:xfrm>
        </p:spPr>
        <p:txBody>
          <a:bodyPr>
            <a:normAutofit/>
          </a:bodyPr>
          <a:lstStyle/>
          <a:p>
            <a:r>
              <a:rPr lang="en-US" sz="4000" dirty="0">
                <a:latin typeface="Lucida Bright" panose="02040602050505020304" pitchFamily="18" charset="0"/>
              </a:rPr>
              <a:t>Key Features: </a:t>
            </a:r>
          </a:p>
        </p:txBody>
      </p:sp>
      <p:sp>
        <p:nvSpPr>
          <p:cNvPr id="14" name="Content Placeholder 13"/>
          <p:cNvSpPr>
            <a:spLocks noGrp="1"/>
          </p:cNvSpPr>
          <p:nvPr>
            <p:ph idx="1"/>
          </p:nvPr>
        </p:nvSpPr>
        <p:spPr>
          <a:xfrm>
            <a:off x="1117309" y="1052736"/>
            <a:ext cx="10157354" cy="5119464"/>
          </a:xfrm>
        </p:spPr>
        <p:txBody>
          <a:bodyPr/>
          <a:lstStyle/>
          <a:p>
            <a:r>
              <a:rPr lang="en-US" dirty="0">
                <a:latin typeface="Lucida Bright" panose="02040602050505020304" pitchFamily="18" charset="0"/>
              </a:rPr>
              <a:t>Facilitate book browsing and purchasing for users.</a:t>
            </a:r>
          </a:p>
          <a:p>
            <a:r>
              <a:rPr lang="en-US" dirty="0">
                <a:latin typeface="Lucida Bright" panose="02040602050505020304" pitchFamily="18" charset="0"/>
              </a:rPr>
              <a:t>Enable user registration and account management.</a:t>
            </a:r>
          </a:p>
          <a:p>
            <a:r>
              <a:rPr lang="en-US" dirty="0">
                <a:latin typeface="Lucida Bright" panose="02040602050505020304" pitchFamily="18" charset="0"/>
              </a:rPr>
              <a:t>Manage book inventory, including adding new books, editing existing listings, and removing books . User profile management, including updating personal information and viewing order history.</a:t>
            </a:r>
          </a:p>
          <a:p>
            <a:r>
              <a:rPr lang="en-US" dirty="0" err="1">
                <a:latin typeface="Lucida Bright" panose="02040602050505020304" pitchFamily="18" charset="0"/>
              </a:rPr>
              <a:t>BookBlend</a:t>
            </a:r>
            <a:r>
              <a:rPr lang="en-US" dirty="0">
                <a:latin typeface="Lucida Bright" panose="02040602050505020304" pitchFamily="18" charset="0"/>
              </a:rPr>
              <a:t> offers a user-friendly interface with robust backend functionalities, ensuring a smooth and engaging experience for both administrators and users.</a:t>
            </a:r>
          </a:p>
          <a:p>
            <a:r>
              <a:rPr lang="en-US" dirty="0">
                <a:latin typeface="Lucida Bright" panose="02040602050505020304" pitchFamily="18" charset="0"/>
              </a:rPr>
              <a:t>Contact page allowing users to send messages or inquiries to the site administrator.</a:t>
            </a:r>
          </a:p>
          <a:p>
            <a:endParaRPr lang="en-US" dirty="0"/>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2000690"/>
          </a:xfrm>
        </p:spPr>
        <p:txBody>
          <a:bodyPr>
            <a:normAutofit/>
          </a:bodyPr>
          <a:lstStyle/>
          <a:p>
            <a:pPr algn="ctr"/>
            <a:r>
              <a:rPr lang="en-US" sz="2400" u="sng" dirty="0">
                <a:latin typeface="Lucida Bright" panose="02040602050505020304" pitchFamily="18" charset="0"/>
              </a:rPr>
              <a:t>Register Page</a:t>
            </a:r>
            <a:br>
              <a:rPr lang="en-US" sz="2400" u="sng" dirty="0">
                <a:latin typeface="Lucida Bright" panose="02040602050505020304" pitchFamily="18" charset="0"/>
              </a:rPr>
            </a:br>
            <a:br>
              <a:rPr lang="en-US" sz="2400" u="sng" dirty="0">
                <a:latin typeface="Lucida Bright" panose="02040602050505020304" pitchFamily="18" charset="0"/>
              </a:rPr>
            </a:br>
            <a:r>
              <a:rPr lang="en-US" sz="2000" dirty="0">
                <a:latin typeface="Lucida Bright" panose="02040602050505020304" pitchFamily="18" charset="0"/>
              </a:rPr>
              <a:t>The "Register" page allows users to create accounts by entering their name, email, and password. Users can specify their role as either a regular user or an admin during registration, defining access levels and permissions accordingly.</a:t>
            </a:r>
            <a:br>
              <a:rPr lang="en-US" sz="2000" dirty="0">
                <a:latin typeface="Lucida Bright" panose="02040602050505020304" pitchFamily="18" charset="0"/>
              </a:rPr>
            </a:br>
            <a:endParaRPr lang="en-US" sz="2000"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1884" y="2045877"/>
            <a:ext cx="9740180" cy="4479467"/>
          </a:xfrm>
          <a:prstGeom prst="rect">
            <a:avLst/>
          </a:prstGeom>
        </p:spPr>
      </p:pic>
    </p:spTree>
    <p:extLst>
      <p:ext uri="{BB962C8B-B14F-4D97-AF65-F5344CB8AC3E}">
        <p14:creationId xmlns:p14="http://schemas.microsoft.com/office/powerpoint/2010/main" val="389231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a:bodyPr>
          <a:lstStyle/>
          <a:p>
            <a:pPr algn="ctr"/>
            <a:r>
              <a:rPr lang="en-US" sz="2400" u="sng" dirty="0">
                <a:latin typeface="Lucida Bright" panose="02040602050505020304" pitchFamily="18" charset="0"/>
              </a:rPr>
              <a:t>Login Page</a:t>
            </a:r>
            <a:br>
              <a:rPr lang="en-US" sz="2400" u="sng" dirty="0">
                <a:latin typeface="Lucida Bright" panose="02040602050505020304" pitchFamily="18" charset="0"/>
              </a:rPr>
            </a:br>
            <a:endParaRPr lang="en-US" sz="2400" u="sng"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9836" y="1457158"/>
            <a:ext cx="10107418" cy="4564130"/>
          </a:xfrm>
          <a:prstGeom prst="rect">
            <a:avLst/>
          </a:prstGeom>
        </p:spPr>
      </p:pic>
    </p:spTree>
    <p:extLst>
      <p:ext uri="{BB962C8B-B14F-4D97-AF65-F5344CB8AC3E}">
        <p14:creationId xmlns:p14="http://schemas.microsoft.com/office/powerpoint/2010/main" val="145756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ormAutofit/>
          </a:bodyPr>
          <a:lstStyle/>
          <a:p>
            <a:pPr algn="ctr"/>
            <a:br>
              <a:rPr lang="en-US" sz="2400" u="sng" dirty="0">
                <a:latin typeface="Lucida Bright" panose="02040602050505020304" pitchFamily="18" charset="0"/>
              </a:rPr>
            </a:br>
            <a:r>
              <a:rPr lang="en-US" sz="1800" dirty="0">
                <a:latin typeface="Lucida Bright" panose="02040602050505020304" pitchFamily="18" charset="0"/>
              </a:rPr>
              <a:t>A user profile displays personalized information about a user, such as name, contact details, and preferences. The username is a unique identifier used for login and identification purposes within the system.</a:t>
            </a:r>
            <a:br>
              <a:rPr lang="en-US" sz="1800" dirty="0">
                <a:latin typeface="Lucida Bright" panose="02040602050505020304" pitchFamily="18" charset="0"/>
              </a:rPr>
            </a:br>
            <a:endParaRPr lang="en-US" sz="1800" dirty="0">
              <a:latin typeface="Lucida Bright" panose="02040602050505020304" pitchFamily="18" charset="0"/>
            </a:endParaRP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47659" y="1268760"/>
            <a:ext cx="7693506" cy="5133798"/>
          </a:xfrm>
          <a:prstGeom prst="rect">
            <a:avLst/>
          </a:prstGeom>
        </p:spPr>
      </p:pic>
    </p:spTree>
    <p:extLst>
      <p:ext uri="{BB962C8B-B14F-4D97-AF65-F5344CB8AC3E}">
        <p14:creationId xmlns:p14="http://schemas.microsoft.com/office/powerpoint/2010/main" val="210624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60158"/>
            <a:ext cx="10157354" cy="1397000"/>
          </a:xfrm>
        </p:spPr>
        <p:txBody>
          <a:bodyPr anchor="ctr">
            <a:normAutofit fontScale="90000"/>
          </a:bodyPr>
          <a:lstStyle/>
          <a:p>
            <a:pPr algn="ctr">
              <a:lnSpc>
                <a:spcPct val="100000"/>
              </a:lnSpc>
            </a:pPr>
            <a:r>
              <a:rPr lang="en-US" sz="2400" u="sng" dirty="0">
                <a:latin typeface="Lucida Bright" panose="02040602050505020304" pitchFamily="18" charset="0"/>
              </a:rPr>
              <a:t>Home Page</a:t>
            </a:r>
            <a:br>
              <a:rPr lang="en-US" sz="2400" u="sng" dirty="0">
                <a:latin typeface="Lucida Bright" panose="02040602050505020304" pitchFamily="18" charset="0"/>
              </a:rPr>
            </a:br>
            <a:br>
              <a:rPr lang="en-US" sz="2400" u="sng" dirty="0">
                <a:latin typeface="Lucida Bright" panose="02040602050505020304" pitchFamily="18" charset="0"/>
              </a:rPr>
            </a:br>
            <a:r>
              <a:rPr lang="en-US" sz="1600" dirty="0">
                <a:latin typeface="Lucida Bright" panose="02040602050505020304" pitchFamily="18" charset="0"/>
              </a:rPr>
              <a:t>The homepage features a navigation bar with links to essential sections: Home for site introduction, About for company details, Shop to browse books, Contact for inquiries, and Orders to track purchases. This layout ensures easy access to key areas of the website for seamless user navigation.</a:t>
            </a:r>
          </a:p>
        </p:txBody>
      </p:sp>
      <p:pic>
        <p:nvPicPr>
          <p:cNvPr id="4" name="Picture 3">
            <a:extLst>
              <a:ext uri="{FF2B5EF4-FFF2-40B4-BE49-F238E27FC236}">
                <a16:creationId xmlns:a16="http://schemas.microsoft.com/office/drawing/2014/main" id="{2AC730F7-18AE-7A11-EF6F-48435AC0D7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9041" y="1628800"/>
            <a:ext cx="11290740" cy="5169042"/>
          </a:xfrm>
          <a:prstGeom prst="rect">
            <a:avLst/>
          </a:prstGeom>
        </p:spPr>
      </p:pic>
    </p:spTree>
    <p:extLst>
      <p:ext uri="{BB962C8B-B14F-4D97-AF65-F5344CB8AC3E}">
        <p14:creationId xmlns:p14="http://schemas.microsoft.com/office/powerpoint/2010/main" val="163230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9A4E33EC-D715-440E-9062-8AFA4CC9E341}" vid="{0DFBCB81-4ACA-49F1-BA1C-2B43B27F1FC4}"/>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bookstack presentation (widescreen)</Template>
  <TotalTime>169</TotalTime>
  <Words>931</Words>
  <Application>Microsoft Office PowerPoint</Application>
  <PresentationFormat>Custom</PresentationFormat>
  <Paragraphs>61</Paragraphs>
  <Slides>29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Century Gothic</vt:lpstr>
      <vt:lpstr>Lucida Bright</vt:lpstr>
      <vt:lpstr>Books 16x9</vt:lpstr>
      <vt:lpstr>BookBlend</vt:lpstr>
      <vt:lpstr>PowerPoint Presentation</vt:lpstr>
      <vt:lpstr>PowerPoint Presentation</vt:lpstr>
      <vt:lpstr>PowerPoint Presentation</vt:lpstr>
      <vt:lpstr>Key Features: </vt:lpstr>
      <vt:lpstr>Register Page  The "Register" page allows users to create accounts by entering their name, email, and password. Users can specify their role as either a regular user or an admin during registration, defining access levels and permissions accordingly. </vt:lpstr>
      <vt:lpstr>Login Page </vt:lpstr>
      <vt:lpstr> A user profile displays personalized information about a user, such as name, contact details, and preferences. The username is a unique identifier used for login and identification purposes within the system. </vt:lpstr>
      <vt:lpstr>Home Page  The homepage features a navigation bar with links to essential sections: Home for site introduction, About for company details, Shop to browse books, Contact for inquiries, and Orders to track purchases. This layout ensures easy access to key areas of the website for seamless user navigation.</vt:lpstr>
      <vt:lpstr>The homepage features a "Latest Products" section displaying new arrivals or featured items with book covers and brief descriptions. This highlights fresh additions, enticing visitors to explore and potentially make purchases. </vt:lpstr>
      <vt:lpstr>Latest Products </vt:lpstr>
      <vt:lpstr> The "About Us" section on the homepage provides insight into our company's mission, values, and history. Learn about our dedication to promoting literature and enhancing the book-buying experience for all readers.</vt:lpstr>
      <vt:lpstr>Client reviews   Client reviews are valuable feedback from customers about their experience with a product or service. They provide insights into satisfaction levels, highlight strengths or areas for improvement, and influence purchasing decisions for potential customers.</vt:lpstr>
      <vt:lpstr>The "Add to Cart" functionality allows users to select items for purchase, accumulating a total price based on selected products. This feature streamlines shopping by summarizing costs and facilitating checkout for a seamless shopping experience. </vt:lpstr>
      <vt:lpstr>Orders Details Order details include user's shipping address, contact information, and selected items. This information is crucial for processing and delivering orders accurately. </vt:lpstr>
      <vt:lpstr>Placed orders   Placed orders detail purchase information, including selected items, quantities, total cost, and shipping details. Users can track order status and receive confirmation emails upon purchase completion. This transparency ensures a smooth shopping experience and customer satisfaction. </vt:lpstr>
      <vt:lpstr>   Placed orders At Admin Site</vt:lpstr>
      <vt:lpstr>Contact Us   The "Contact Us" page allows users to reach the admin with inquiries or feedback through a form. Users input their name, email, subject, and message. This facilitates direct communication and enhances user engagement and support.</vt:lpstr>
      <vt:lpstr> A admin profile displays personalized information about a user, such as name and email . The username is a unique identifier used for login and identification purposes within the system. </vt:lpstr>
      <vt:lpstr>Dashboard  The dashboard is an administrative hub showing details like total pendings , completed payments, order placed, products added etc. </vt:lpstr>
      <vt:lpstr>Add Products  Admin can add products via the "Admin Dashboard" by entering book details such as title and price. This feature enables efficient management of the website's inventory, ensuring new products are seamlessly integrated into the platform.</vt:lpstr>
      <vt:lpstr>After adding products by admin</vt:lpstr>
      <vt:lpstr>All Users Details  The "All Users" section lists registered users with key details like usernames, emails, and roles (admin/user). This view allows administrators to manage user accounts efficiently, ensuring proper oversight and control over the website's user base.</vt:lpstr>
      <vt:lpstr>Messages Received By Admin  The "User ID Details" section encompasses user-specific information such as username, email, and account preferences. It serves as a centralized location for managing personal details, ensuring users can update and review their profile information conveniently.</vt:lpstr>
      <vt:lpstr> The order status (e.g., completed or pending) indicates the progress of a customer's purchase. "Completed" signifies successful processing and delivery, while "Pending" denotes orders awaiting processing. This feature helps users track their orders and anticipate delivery timelines efficiently. </vt:lpstr>
      <vt:lpstr>Order Database </vt:lpstr>
      <vt:lpstr>User Database </vt:lpstr>
      <vt:lpstr>Product Database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BookBlend</dc:title>
  <dc:creator>Shilpi Kumari</dc:creator>
  <cp:lastModifiedBy>Shilpi Kumari</cp:lastModifiedBy>
  <cp:revision>2</cp:revision>
  <dcterms:created xsi:type="dcterms:W3CDTF">2024-04-26T14:56:36Z</dcterms:created>
  <dcterms:modified xsi:type="dcterms:W3CDTF">2024-04-26T17:49:14Z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